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6"/>
  </p:notesMasterIdLst>
  <p:sldIdLst>
    <p:sldId id="256" r:id="rId2"/>
    <p:sldId id="258" r:id="rId3"/>
    <p:sldId id="259" r:id="rId4"/>
    <p:sldId id="262" r:id="rId5"/>
    <p:sldId id="282" r:id="rId6"/>
    <p:sldId id="291" r:id="rId7"/>
    <p:sldId id="283" r:id="rId8"/>
    <p:sldId id="264" r:id="rId9"/>
    <p:sldId id="284" r:id="rId10"/>
    <p:sldId id="285" r:id="rId11"/>
    <p:sldId id="266" r:id="rId12"/>
    <p:sldId id="286" r:id="rId13"/>
    <p:sldId id="287" r:id="rId14"/>
    <p:sldId id="288" r:id="rId15"/>
    <p:sldId id="289" r:id="rId16"/>
    <p:sldId id="290" r:id="rId17"/>
    <p:sldId id="267" r:id="rId18"/>
    <p:sldId id="272" r:id="rId19"/>
    <p:sldId id="277" r:id="rId20"/>
    <p:sldId id="278" r:id="rId21"/>
    <p:sldId id="294" r:id="rId22"/>
    <p:sldId id="280" r:id="rId23"/>
    <p:sldId id="293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0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ADEFB-E11A-40AB-8552-8673DF2F759A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A369D-012A-42AB-A6BF-441517372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4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369D-012A-42AB-A6BF-4415173721D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31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369D-012A-42AB-A6BF-4415173721D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3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3744416"/>
          </a:xfrm>
        </p:spPr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>Имидж </a:t>
            </a:r>
            <a:r>
              <a:rPr lang="ru-RU" sz="5400" dirty="0"/>
              <a:t>педагога </a:t>
            </a:r>
            <a:r>
              <a:rPr lang="ru-RU" sz="5400" dirty="0" smtClean="0"/>
              <a:t>ДОУ. </a:t>
            </a:r>
            <a:br>
              <a:rPr lang="ru-RU" sz="5400" dirty="0" smtClean="0"/>
            </a:br>
            <a:r>
              <a:rPr lang="ru-RU" sz="5400" dirty="0" smtClean="0"/>
              <a:t>Профессиональный </a:t>
            </a:r>
            <a:r>
              <a:rPr lang="ru-RU" sz="5400" dirty="0"/>
              <a:t>стандарт. </a:t>
            </a:r>
            <a:br>
              <a:rPr lang="ru-RU" sz="5400" dirty="0"/>
            </a:br>
            <a:r>
              <a:rPr lang="ru-RU" sz="5400" dirty="0"/>
              <a:t>ПЕДАГОГ</a:t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ГБДОУ детский сад № 79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компенсирующего вида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Красносельского района Санкт-Петербурга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>Социализация</a:t>
            </a:r>
            <a:endParaRPr lang="ru-RU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7450"/>
            <a:ext cx="4638675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87450"/>
            <a:ext cx="4524375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9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3"/>
            <a:ext cx="9141622" cy="685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II</a:t>
            </a:r>
            <a:r>
              <a:rPr lang="de-DE" sz="5400" dirty="0" smtClean="0"/>
              <a:t> </a:t>
            </a:r>
            <a:r>
              <a:rPr lang="ru-RU" sz="5400" dirty="0" smtClean="0"/>
              <a:t>часть</a:t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Педагогическое мастерство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26630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err="1" smtClean="0"/>
              <a:t>Самоконструкция</a:t>
            </a:r>
            <a:endParaRPr lang="ru-RU" sz="5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36" y="1628800"/>
            <a:ext cx="7078663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80" y="2204864"/>
            <a:ext cx="513397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4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err="1" smtClean="0"/>
              <a:t>Социоконструкция</a:t>
            </a:r>
            <a:endParaRPr lang="ru-RU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8229600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2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>Социализация</a:t>
            </a:r>
            <a:endParaRPr lang="ru-RU" sz="5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28800"/>
            <a:ext cx="559593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42926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17032"/>
            <a:ext cx="345598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>Социализация</a:t>
            </a:r>
            <a:endParaRPr lang="ru-RU" sz="5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1" y="1844824"/>
            <a:ext cx="8456613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54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>Педагогический такт</a:t>
            </a:r>
            <a:endParaRPr lang="ru-RU" sz="54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«</a:t>
            </a:r>
            <a:r>
              <a:rPr lang="ru-RU" sz="2800" dirty="0">
                <a:solidFill>
                  <a:srgbClr val="002060"/>
                </a:solidFill>
              </a:rPr>
              <a:t>В школе должна царствовать серьезность, допускающая шутку, но не превращающая всего дела в шутку, ласковость без приторности, справедливость без придирчивости, доброта без слабости, порядок без </a:t>
            </a:r>
            <a:r>
              <a:rPr lang="ru-RU" sz="2800" dirty="0" smtClean="0">
                <a:solidFill>
                  <a:srgbClr val="002060"/>
                </a:solidFill>
              </a:rPr>
              <a:t>педантизма </a:t>
            </a:r>
            <a:r>
              <a:rPr lang="ru-RU" sz="2800" dirty="0">
                <a:solidFill>
                  <a:srgbClr val="002060"/>
                </a:solidFill>
              </a:rPr>
              <a:t>и, главное - постоянная разумная деятельность</a:t>
            </a:r>
            <a:r>
              <a:rPr lang="ru-RU" sz="2800" dirty="0" smtClean="0">
                <a:solidFill>
                  <a:srgbClr val="002060"/>
                </a:solidFill>
              </a:rPr>
              <a:t>».</a:t>
            </a:r>
            <a:endParaRPr lang="en-US" sz="2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2800" dirty="0" err="1">
                <a:solidFill>
                  <a:srgbClr val="002060"/>
                </a:solidFill>
              </a:rPr>
              <a:t>К.Д.Ушинский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405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3"/>
            <a:ext cx="9141622" cy="685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71600"/>
            <a:ext cx="9143999" cy="3353544"/>
          </a:xfrm>
        </p:spPr>
        <p:txBody>
          <a:bodyPr/>
          <a:lstStyle/>
          <a:p>
            <a:r>
              <a:rPr lang="en-US" sz="5400" dirty="0" smtClean="0"/>
              <a:t>III</a:t>
            </a:r>
            <a:r>
              <a:rPr lang="de-DE" sz="5400" dirty="0" smtClean="0"/>
              <a:t> </a:t>
            </a:r>
            <a:r>
              <a:rPr lang="ru-RU" sz="5400" dirty="0" smtClean="0"/>
              <a:t>часть</a:t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Профессиональный стандарт. </a:t>
            </a:r>
            <a:br>
              <a:rPr lang="ru-RU" sz="5400" dirty="0" smtClean="0"/>
            </a:br>
            <a:r>
              <a:rPr lang="ru-RU" sz="5400" dirty="0" smtClean="0"/>
              <a:t>ПЕДАГОГ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6970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5"/>
            <a:ext cx="92267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Самоконструкция</a:t>
            </a:r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308" y="1772816"/>
            <a:ext cx="5592175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5"/>
            <a:ext cx="92267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/>
          <a:lstStyle/>
          <a:p>
            <a:r>
              <a:rPr lang="ru-RU" dirty="0" err="1" smtClean="0"/>
              <a:t>Социоконструкция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i="1" dirty="0" smtClean="0">
                <a:solidFill>
                  <a:srgbClr val="002060"/>
                </a:solidFill>
              </a:rPr>
              <a:t>3.1.1. Трудовая функция. </a:t>
            </a:r>
          </a:p>
          <a:p>
            <a:pPr lvl="1"/>
            <a:r>
              <a:rPr lang="ru-RU" sz="2400" b="1" i="1" dirty="0" smtClean="0">
                <a:solidFill>
                  <a:srgbClr val="002060"/>
                </a:solidFill>
              </a:rPr>
              <a:t>Общепедагогическая функция. Обучение.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lvl="0"/>
            <a:r>
              <a:rPr lang="ru-RU" b="1" i="1" dirty="0" smtClean="0">
                <a:solidFill>
                  <a:srgbClr val="002060"/>
                </a:solidFill>
              </a:rPr>
              <a:t>3.1.2. Трудовая функция. </a:t>
            </a:r>
          </a:p>
          <a:p>
            <a:pPr lvl="1"/>
            <a:r>
              <a:rPr lang="ru-RU" sz="2400" b="1" i="1" dirty="0" smtClean="0">
                <a:solidFill>
                  <a:srgbClr val="002060"/>
                </a:solidFill>
              </a:rPr>
              <a:t>Воспитательная деятельность.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lvl="0"/>
            <a:r>
              <a:rPr lang="ru-RU" b="1" i="1" dirty="0" smtClean="0">
                <a:solidFill>
                  <a:srgbClr val="002060"/>
                </a:solidFill>
              </a:rPr>
              <a:t>3.1.3. Трудовая функция. </a:t>
            </a:r>
          </a:p>
          <a:p>
            <a:pPr lvl="1"/>
            <a:r>
              <a:rPr lang="ru-RU" sz="2400" b="1" i="1" dirty="0" smtClean="0">
                <a:solidFill>
                  <a:srgbClr val="002060"/>
                </a:solidFill>
              </a:rPr>
              <a:t>Развивающая деятельность.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lvl="0"/>
            <a:r>
              <a:rPr lang="ru-RU" b="1" i="1" dirty="0" smtClean="0">
                <a:solidFill>
                  <a:srgbClr val="002060"/>
                </a:solidFill>
              </a:rPr>
              <a:t>3.2.1. Трудовая функция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</a:p>
          <a:p>
            <a:pPr lvl="1"/>
            <a:r>
              <a:rPr lang="ru-RU" sz="2400" b="1" i="1" dirty="0" smtClean="0">
                <a:solidFill>
                  <a:srgbClr val="002060"/>
                </a:solidFill>
              </a:rPr>
              <a:t>Педагогическая деятельность по реализации программ дошкольного образования.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1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" y="0"/>
            <a:ext cx="9141622" cy="685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>Французская педагогическая мастерская</a:t>
            </a:r>
            <a:endParaRPr lang="ru-RU" sz="5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3861049"/>
            <a:ext cx="7772400" cy="1008111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20-30 гг., XX в.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GFEN </a:t>
            </a:r>
            <a:r>
              <a:rPr lang="ru-RU" b="1" dirty="0">
                <a:solidFill>
                  <a:srgbClr val="002060"/>
                </a:solidFill>
              </a:rPr>
              <a:t>- французская группа нового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7137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5"/>
            <a:ext cx="92267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Социализация</a:t>
            </a:r>
            <a:endParaRPr lang="ru-RU" dirty="0"/>
          </a:p>
        </p:txBody>
      </p:sp>
      <p:pic>
        <p:nvPicPr>
          <p:cNvPr id="33798" name="Picture 6" descr="http://proffesii.ru/wp-content/uploads/2015/01/13-e14222750835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198452"/>
            <a:ext cx="3798184" cy="506424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6" name="Picture 4" descr="http://med-usluga.ru/upload/main/a25/a25ecacda4f1a34ae7c7ae92a35f576b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 rot="230591">
            <a:off x="3711753" y="3369889"/>
            <a:ext cx="2612400" cy="2351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39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5"/>
            <a:ext cx="92267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4" y="1772816"/>
            <a:ext cx="7831584" cy="38164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220072" y="2636912"/>
            <a:ext cx="576064" cy="7890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5220072" y="2636912"/>
            <a:ext cx="520444" cy="7890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6444208" y="4437112"/>
            <a:ext cx="520444" cy="7890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444208" y="4437111"/>
            <a:ext cx="576064" cy="7890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3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3"/>
            <a:ext cx="9141622" cy="685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Алгоритм проведения мастерской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Индуктор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Самоконструкция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Социоконструкция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Социализация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Рефлексия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Разрыв </a:t>
            </a: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 err="1" smtClean="0">
                <a:solidFill>
                  <a:srgbClr val="002060"/>
                </a:solidFill>
              </a:rPr>
              <a:t>инсайт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3"/>
            <a:ext cx="9141622" cy="685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Алгоритм проведения мастерской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Индуктор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Самоконструкция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Социоконструкция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Социализация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Рефлексия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Разрыв </a:t>
            </a: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 err="1" smtClean="0">
                <a:solidFill>
                  <a:srgbClr val="002060"/>
                </a:solidFill>
              </a:rPr>
              <a:t>инсайт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" y="178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1. Also sprach Zarathustra (Thus Spoke Zoroaster), tone poem for orchestra, Op. 30 (TrV 176)- Open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99.24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0608" y="6669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-media-cache-ak0.pinimg.com/originals/14/f2/39/14f23922c0c41ea27808406633d1e6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Педагогическая мастерская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5482952" cy="363326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– </a:t>
            </a:r>
            <a:r>
              <a:rPr lang="ru-RU" b="1" dirty="0">
                <a:solidFill>
                  <a:srgbClr val="002060"/>
                </a:solidFill>
              </a:rPr>
              <a:t>это образовательная технология, форма обучения детей и взрослых, которая создает условия для восхождения каждого участника к новому знанию путем самостоятельного и коллективного открытия.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4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3"/>
            <a:ext cx="9141622" cy="685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Алгоритм проведения мастерской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Индуктор (панель)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Самоконструкция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Социоконструкция</a:t>
            </a:r>
            <a:r>
              <a:rPr lang="ru-RU" b="1" dirty="0" smtClean="0">
                <a:solidFill>
                  <a:srgbClr val="002060"/>
                </a:solidFill>
              </a:rPr>
              <a:t>             могут повторяться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Социализация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Рефлексия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Разрыв </a:t>
            </a: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 err="1" smtClean="0">
                <a:solidFill>
                  <a:srgbClr val="002060"/>
                </a:solidFill>
              </a:rPr>
              <a:t>инсайт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3851920" y="2204864"/>
            <a:ext cx="1019544" cy="1080120"/>
          </a:xfrm>
          <a:prstGeom prst="rightBrace">
            <a:avLst>
              <a:gd name="adj1" fmla="val 8333"/>
              <a:gd name="adj2" fmla="val 523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 idx="4294967295"/>
          </p:nvPr>
        </p:nvSpPr>
        <p:spPr>
          <a:xfrm>
            <a:off x="0" y="1196975"/>
            <a:ext cx="9144000" cy="3744913"/>
          </a:xfrm>
        </p:spPr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5056"/>
            <a:ext cx="4824536" cy="430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1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3"/>
            <a:ext cx="9141622" cy="685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 </a:t>
            </a:r>
            <a:r>
              <a:rPr lang="ru-RU" dirty="0"/>
              <a:t>часть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Имидж 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330823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>Индуктор</a:t>
            </a:r>
            <a:endParaRPr lang="ru-RU" sz="5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2" y="1686721"/>
            <a:ext cx="5803895" cy="43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01. Увертюра (вступление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71" y="-552947"/>
            <a:ext cx="9630815" cy="741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688" y="692697"/>
            <a:ext cx="7772400" cy="1152127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ИМИДЖ ПЕДАГОГА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916832"/>
            <a:ext cx="6638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профессионализм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86919" y="2881946"/>
            <a:ext cx="1853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речь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8679" y="3214960"/>
            <a:ext cx="4115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</a:t>
            </a:r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оведение 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2706" y="4138290"/>
            <a:ext cx="4687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тактичность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8634" y="5076211"/>
            <a:ext cx="5505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толерантность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0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err="1" smtClean="0"/>
              <a:t>Социоконструкция</a:t>
            </a:r>
            <a:endParaRPr lang="ru-RU" sz="5400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5" y="1800310"/>
            <a:ext cx="3068849" cy="306884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02735"/>
            <a:ext cx="2474913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00311"/>
            <a:ext cx="1518908" cy="39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544</TotalTime>
  <Words>199</Words>
  <Application>Microsoft Office PowerPoint</Application>
  <PresentationFormat>Экран (4:3)</PresentationFormat>
  <Paragraphs>66</Paragraphs>
  <Slides>24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Исполнительная</vt:lpstr>
      <vt:lpstr>  Имидж педагога ДОУ.  Профессиональный стандарт.  ПЕДАГОГ </vt:lpstr>
      <vt:lpstr>Французская педагогическая мастерская</vt:lpstr>
      <vt:lpstr>Педагогическая мастерская </vt:lpstr>
      <vt:lpstr>Алгоритм проведения мастерской</vt:lpstr>
      <vt:lpstr>   </vt:lpstr>
      <vt:lpstr>I часть  Имидж педагога</vt:lpstr>
      <vt:lpstr>   Индуктор</vt:lpstr>
      <vt:lpstr>ИМИДЖ ПЕДАГОГА</vt:lpstr>
      <vt:lpstr>   Социоконструкция</vt:lpstr>
      <vt:lpstr>   Социализация</vt:lpstr>
      <vt:lpstr>II часть  Педагогическое мастерство</vt:lpstr>
      <vt:lpstr>   Самоконструкция</vt:lpstr>
      <vt:lpstr>   Социоконструкция</vt:lpstr>
      <vt:lpstr>   Социализация</vt:lpstr>
      <vt:lpstr>   Социализация</vt:lpstr>
      <vt:lpstr>   Педагогический такт</vt:lpstr>
      <vt:lpstr>III часть  Профессиональный стандарт.  ПЕДАГОГ</vt:lpstr>
      <vt:lpstr>Самоконструкция</vt:lpstr>
      <vt:lpstr>Социоконструкция</vt:lpstr>
      <vt:lpstr>Социализация</vt:lpstr>
      <vt:lpstr>Рефлексия</vt:lpstr>
      <vt:lpstr>Алгоритм проведения мастерской</vt:lpstr>
      <vt:lpstr>Алгоритм проведения мастерской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Исаак Рабинович</dc:creator>
  <cp:lastModifiedBy>Svejk</cp:lastModifiedBy>
  <cp:revision>41</cp:revision>
  <dcterms:created xsi:type="dcterms:W3CDTF">2015-09-20T17:48:00Z</dcterms:created>
  <dcterms:modified xsi:type="dcterms:W3CDTF">2015-09-22T19:56:44Z</dcterms:modified>
</cp:coreProperties>
</file>